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7" r:id="rId4"/>
    <p:sldId id="264" r:id="rId5"/>
    <p:sldId id="258" r:id="rId6"/>
    <p:sldId id="259" r:id="rId7"/>
    <p:sldId id="260" r:id="rId8"/>
    <p:sldId id="265" r:id="rId9"/>
    <p:sldId id="266" r:id="rId10"/>
    <p:sldId id="261" r:id="rId11"/>
    <p:sldId id="263" r:id="rId12"/>
    <p:sldId id="262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50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84E4C9-70CA-4459-90B8-6E0A068686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F6D6A-F18E-48E8-AB8B-0FF0AF9D2C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A434-716B-431C-B542-092E72693C4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7BE12-1855-4285-912E-014BC2B3C2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B8FEB-9E10-45C3-9831-E3DA973D9F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600D-12FC-431F-A2D8-DC276C4C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6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3735-DDBE-4B50-B703-98FA3E6BA17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DD901-C12E-444D-9CBE-B0728B9A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6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1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>
            <a:extLst>
              <a:ext uri="{FF2B5EF4-FFF2-40B4-BE49-F238E27FC236}">
                <a16:creationId xmlns:a16="http://schemas.microsoft.com/office/drawing/2014/main" id="{F641EFBC-6EE4-46E0-BE9C-52CE9CD0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1F287D19-8381-47E8-BB25-554FD19448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C8B9E85-EF51-4E2C-8D14-8E2D8A0913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200" y="1828800"/>
            <a:ext cx="7213600" cy="2895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3CB65BD6-45EF-44FE-BFDC-E37B324801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011FDD81-B368-45A3-9442-F5F0EE88A5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59FBEAFE-6B3E-457C-8292-D3AD60F23C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F778-4725-4390-B0B1-E80F2B3F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10E4A-9B2E-41AD-8365-C7FE03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CEE9-3542-49F6-9BDE-EB076F9D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92709-A212-4D7E-A1C8-4B62071C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4B1A6-46B6-4BCB-835A-507C980C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2F10D-79D0-4696-9B77-D03E54B2C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42400" y="76200"/>
            <a:ext cx="2946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92414-C3CB-4B90-A317-2BE02D853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86360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7CAB-7C51-472F-9440-DE637954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0DED-C2F4-4FC3-BCAA-38EF1328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951D-02E3-4E0C-8C46-C90C37CE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56F2-95DD-4674-9E6E-1D3E37F0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C856-2B00-44F9-B89A-005F3691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BBD5-1F94-475A-8F05-0858C4E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88B0F-E469-4889-AFF0-D05EBFA6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42E0C-54EE-4CE8-98AA-3BA660B6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0F20-8E72-4BB2-898F-F676EB37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F3E7-129B-41F4-8A49-CA8EABDCB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4E237-CB42-4097-ACEF-15082B29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9FEEF-093F-40FA-B4F3-C11F7C0E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DE75-B767-4332-B13B-25C9F399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8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B2A9-80DE-4EE4-8AE7-CE35C62D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4BC4-50FB-4262-9678-DC16279C0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00200"/>
            <a:ext cx="5791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A5546-B934-488F-8971-50E806B0A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99A37-6B7A-4C6F-9EFF-D85B83C2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BE9B8-7F35-4956-BB43-4ED3E641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0415A-50CA-4E8D-96EF-4E17360D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360-0C76-4A97-B72B-C1FFEE33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AB8F2-A72D-4170-A23F-E90C66A2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89A69-4333-4277-873E-E96C5762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66E88-579D-4C4E-97AA-0D5ED3507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769C3-D34B-41EE-A3E0-33855F595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C2D7B-8116-407E-87DA-5B3FEB7D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7AEF2-B18B-4488-95AF-F1B664A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60691-49D1-4822-8F6D-5AD254A7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B168-81CD-47AE-AF27-D8E350C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6955D-215E-4568-A4C9-3C2AA68A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4AFE3-6AC4-4241-AD9F-A0C9CB37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4958D-884A-4ECF-8100-B4707D2B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8D613-D1B4-4854-B0C7-120096FC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6488C-02CF-4C6E-9136-E3BD4D8F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8ED93-E6F5-4B44-B309-0605DB94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2915-C2AC-4049-BA03-2FEE3BEF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41152-DAF5-44F1-BCBA-207D104B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966C6-733D-45E9-97FA-0AE4CF587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3251-DA06-4DB3-B815-F64A3B84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57CA1-B392-4FD4-86CD-6A394A4C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7CB7D-F3A2-440B-ABAE-82D84965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7ADC-6F0A-41A2-B3C9-988BE559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83C95-E2AC-4B5D-846A-98815CBAB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3161D-1437-4C57-8E91-F40F6475F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0F26B-33BF-4580-9E69-C6C8F1B5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0D69-7AB5-4AAD-B9C1-E27E6DE7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586AC-49F8-41D6-89C3-CA59A5D5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4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>
            <a:extLst>
              <a:ext uri="{FF2B5EF4-FFF2-40B4-BE49-F238E27FC236}">
                <a16:creationId xmlns:a16="http://schemas.microsoft.com/office/drawing/2014/main" id="{2DCD6791-EFA8-4B8D-A2FC-399867AA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62575786-6F4F-4A0D-9FE8-5E928C5F5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178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D59DC0-588E-4634-9A43-0091BE81A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00200"/>
            <a:ext cx="11785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5F4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EE26048-5666-4701-B84D-060D6A9483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324600"/>
            <a:ext cx="284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C3FDE66-4AA3-409E-90AE-6ECC6A44F59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0EDD368-28FF-443D-98C2-B89D71BE38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E5C1D1E-1837-46C0-96B4-9352886247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24600"/>
            <a:ext cx="284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gKkifJ0Pw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PQRTdkz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A476-52AD-48BF-94B9-B4A8008FA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Gradus ad ACWE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2977E-841C-4E41-A93E-828496B88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/>
              <a:t>Music Theory</a:t>
            </a:r>
            <a:r>
              <a:rPr lang="en-US" dirty="0"/>
              <a:t>, Act I.</a:t>
            </a:r>
          </a:p>
          <a:p>
            <a:r>
              <a:rPr lang="en-US" i="1" dirty="0"/>
              <a:t>History and Basic Stuff</a:t>
            </a:r>
          </a:p>
          <a:p>
            <a:r>
              <a:rPr lang="en-US" sz="2000" dirty="0"/>
              <a:t>Tuesday, April 21, 2020</a:t>
            </a:r>
          </a:p>
        </p:txBody>
      </p:sp>
    </p:spTree>
    <p:extLst>
      <p:ext uri="{BB962C8B-B14F-4D97-AF65-F5344CB8AC3E}">
        <p14:creationId xmlns:p14="http://schemas.microsoft.com/office/powerpoint/2010/main" val="2395164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D3C3-D62D-4E2F-BB58-8C75E493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Introducing… the staff!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0DC25E-7F0F-4B49-B49D-2542E0183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and y</a:t>
            </a:r>
          </a:p>
          <a:p>
            <a:r>
              <a:rPr lang="en-US" dirty="0"/>
              <a:t>Graph to denote time (speed/duration) and space (pitch)</a:t>
            </a:r>
          </a:p>
          <a:p>
            <a:r>
              <a:rPr lang="en-US" dirty="0"/>
              <a:t>Groups (social distance)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Pluralized as “Staves” – not “Staffs”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9971F-EE1D-44D7-BAB9-88CC4CC3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" y="4846320"/>
            <a:ext cx="11173778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F0123DC-14CE-4A01-AE3B-22ABCF1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82" y="2529841"/>
            <a:ext cx="4791075" cy="500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B5383F-FC81-4631-97A3-AF7125FE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22" y="3190239"/>
            <a:ext cx="4791075" cy="619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A8BA-3167-4652-86B8-D2A64CF1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18082"/>
            <a:ext cx="11216640" cy="4806518"/>
          </a:xfrm>
        </p:spPr>
        <p:txBody>
          <a:bodyPr/>
          <a:lstStyle/>
          <a:p>
            <a:r>
              <a:rPr lang="en-US" dirty="0"/>
              <a:t>Do is C is </a:t>
            </a:r>
            <a:r>
              <a:rPr lang="en-US" sz="4000" dirty="0">
                <a:latin typeface="Maestro Wide" panose="02000506050000020004" pitchFamily="2" charset="2"/>
              </a:rPr>
              <a:t>B </a:t>
            </a:r>
            <a:r>
              <a:rPr lang="en-US" dirty="0"/>
              <a:t> and depends where you place it (3</a:t>
            </a:r>
            <a:r>
              <a:rPr lang="en-US" baseline="30000" dirty="0"/>
              <a:t>rd</a:t>
            </a:r>
            <a:r>
              <a:rPr lang="en-US" dirty="0"/>
              <a:t> or 4</a:t>
            </a:r>
            <a:r>
              <a:rPr lang="en-US" baseline="30000" dirty="0"/>
              <a:t>th</a:t>
            </a:r>
            <a:r>
              <a:rPr lang="en-US" dirty="0"/>
              <a:t> lines)</a:t>
            </a:r>
            <a:endParaRPr lang="en-US" sz="4000" dirty="0"/>
          </a:p>
          <a:p>
            <a:r>
              <a:rPr lang="en-US" dirty="0"/>
              <a:t>Fa is F is Bass Clef</a:t>
            </a:r>
            <a:r>
              <a:rPr lang="en-US" sz="4000" dirty="0"/>
              <a:t> </a:t>
            </a:r>
            <a:r>
              <a:rPr lang="en-US" sz="4000" dirty="0">
                <a:latin typeface="Maestro Wide" panose="02000506050000020004" pitchFamily="2" charset="2"/>
              </a:rPr>
              <a:t>?</a:t>
            </a:r>
            <a:endParaRPr lang="en-US" sz="4000" dirty="0"/>
          </a:p>
          <a:p>
            <a:pPr>
              <a:lnSpc>
                <a:spcPct val="200000"/>
              </a:lnSpc>
            </a:pPr>
            <a:r>
              <a:rPr lang="en-US" dirty="0"/>
              <a:t>Sol is G is Treble Clef </a:t>
            </a:r>
            <a:r>
              <a:rPr lang="en-US" dirty="0">
                <a:latin typeface="Maestro Wide" panose="02000506050000020004" pitchFamily="2" charset="2"/>
              </a:rPr>
              <a:t>&amp;</a:t>
            </a:r>
          </a:p>
          <a:p>
            <a:pPr>
              <a:lnSpc>
                <a:spcPct val="200000"/>
              </a:lnSpc>
            </a:pPr>
            <a:r>
              <a:rPr lang="en-US" dirty="0"/>
              <a:t>Ledger Lines (not for accounting)</a:t>
            </a:r>
          </a:p>
          <a:p>
            <a:pPr>
              <a:lnSpc>
                <a:spcPct val="200000"/>
              </a:lnSpc>
            </a:pPr>
            <a:r>
              <a:rPr lang="en-US" dirty="0"/>
              <a:t>Let’s write these, shall we?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ABFEF-0516-42EF-A115-80EF078B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Clefs	</a:t>
            </a:r>
          </a:p>
        </p:txBody>
      </p:sp>
    </p:spTree>
    <p:extLst>
      <p:ext uri="{BB962C8B-B14F-4D97-AF65-F5344CB8AC3E}">
        <p14:creationId xmlns:p14="http://schemas.microsoft.com/office/powerpoint/2010/main" val="2365086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DB4F-C3F8-45A2-8C54-945DBCFC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Clef mnemonics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5A06-B286-49D4-A87E-4D2CF1F2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 (treble)</a:t>
            </a:r>
          </a:p>
          <a:p>
            <a:pPr lvl="1"/>
            <a:r>
              <a:rPr lang="en-US" dirty="0"/>
              <a:t>Lines EGBDF</a:t>
            </a:r>
          </a:p>
          <a:p>
            <a:pPr lvl="1"/>
            <a:r>
              <a:rPr lang="en-US" dirty="0"/>
              <a:t>Spaces FACE</a:t>
            </a:r>
          </a:p>
          <a:p>
            <a:r>
              <a:rPr lang="en-US" dirty="0"/>
              <a:t>F (bass)</a:t>
            </a:r>
          </a:p>
          <a:p>
            <a:pPr lvl="1"/>
            <a:r>
              <a:rPr lang="en-US" dirty="0"/>
              <a:t>Lines GBDFA</a:t>
            </a:r>
          </a:p>
          <a:p>
            <a:pPr lvl="1"/>
            <a:r>
              <a:rPr lang="en-US" dirty="0"/>
              <a:t>Spaces ACEG</a:t>
            </a:r>
          </a:p>
        </p:txBody>
      </p:sp>
    </p:spTree>
    <p:extLst>
      <p:ext uri="{BB962C8B-B14F-4D97-AF65-F5344CB8AC3E}">
        <p14:creationId xmlns:p14="http://schemas.microsoft.com/office/powerpoint/2010/main" val="2456607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E96C-F830-4C74-BE1A-DC1C9433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Oops!... Accidentals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8D6F-09A5-47EA-870A-0F6B0BFA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Sharp is </a:t>
            </a:r>
          </a:p>
          <a:p>
            <a:r>
              <a:rPr lang="en-US" dirty="0"/>
              <a:t>Double sharp is </a:t>
            </a:r>
          </a:p>
          <a:p>
            <a:r>
              <a:rPr lang="en-US" dirty="0"/>
              <a:t>Flat is </a:t>
            </a:r>
          </a:p>
          <a:p>
            <a:r>
              <a:rPr lang="en-US" dirty="0"/>
              <a:t>Double flat is </a:t>
            </a:r>
          </a:p>
        </p:txBody>
      </p:sp>
    </p:spTree>
    <p:extLst>
      <p:ext uri="{BB962C8B-B14F-4D97-AF65-F5344CB8AC3E}">
        <p14:creationId xmlns:p14="http://schemas.microsoft.com/office/powerpoint/2010/main" val="255400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93EE-7057-4BF8-B75C-24340468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E710E-1EAF-4DB7-AD2F-05548CB9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keyboards, scores etc.</a:t>
            </a:r>
          </a:p>
          <a:p>
            <a:endParaRPr lang="en-US" dirty="0"/>
          </a:p>
        </p:txBody>
      </p:sp>
      <p:pic>
        <p:nvPicPr>
          <p:cNvPr id="1025" name="Picture 1" descr="*n 09 ou の を コ 61-111-1 の !lqnd 20N の ト WO に Eded 」 osnuen &#10;9 ト &amp; )(9 ー の I/N ">
            <a:extLst>
              <a:ext uri="{FF2B5EF4-FFF2-40B4-BE49-F238E27FC236}">
                <a16:creationId xmlns:a16="http://schemas.microsoft.com/office/drawing/2014/main" id="{0F3C3EC6-78C3-4A98-B2BC-0A94321CC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45137" b="41577"/>
          <a:stretch/>
        </p:blipFill>
        <p:spPr bwMode="auto">
          <a:xfrm>
            <a:off x="619760" y="2479041"/>
            <a:ext cx="10800080" cy="21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9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593-5402-4C1F-9384-5C9592C6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and Octave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FD26-156A-4EFD-9A61-97D09AF2E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Helmholtz</a:t>
            </a:r>
          </a:p>
          <a:p>
            <a:r>
              <a:rPr lang="en-US" dirty="0"/>
              <a:t>Scientific</a:t>
            </a:r>
          </a:p>
          <a:p>
            <a:r>
              <a:rPr lang="en-US" dirty="0"/>
              <a:t>Robert’s less-than-scientific suggestion for disambiguation</a:t>
            </a:r>
          </a:p>
        </p:txBody>
      </p:sp>
    </p:spTree>
    <p:extLst>
      <p:ext uri="{BB962C8B-B14F-4D97-AF65-F5344CB8AC3E}">
        <p14:creationId xmlns:p14="http://schemas.microsoft.com/office/powerpoint/2010/main" val="4070121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9D2A-3509-4C8F-8A4F-9098898B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before we go …	HOMEWORK!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D93C-69EF-4BE1-BC82-C0E21182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be a 2-week long homework</a:t>
            </a:r>
          </a:p>
          <a:p>
            <a:r>
              <a:rPr lang="en-US" dirty="0"/>
              <a:t>Please listed to the song </a:t>
            </a:r>
            <a:r>
              <a:rPr lang="en-US" u="sng" dirty="0"/>
              <a:t>Ida</a:t>
            </a:r>
            <a:r>
              <a:rPr lang="en-US" dirty="0"/>
              <a:t> by the group Axiom of Choice and try to come up with a likely time signature. If that proves too easy, outline the thematic schema by rhythm (A, A, B, A, etc.)</a:t>
            </a:r>
          </a:p>
          <a:p>
            <a:r>
              <a:rPr lang="en-US" dirty="0"/>
              <a:t>Also try the song </a:t>
            </a:r>
            <a:r>
              <a:rPr lang="en-US" u="sng" dirty="0"/>
              <a:t>Money</a:t>
            </a:r>
            <a:r>
              <a:rPr lang="en-US" dirty="0"/>
              <a:t> by Pink Floyd</a:t>
            </a:r>
          </a:p>
          <a:p>
            <a:r>
              <a:rPr lang="en-US" dirty="0"/>
              <a:t>Hint: neither song is in 4/4</a:t>
            </a:r>
          </a:p>
        </p:txBody>
      </p:sp>
    </p:spTree>
    <p:extLst>
      <p:ext uri="{BB962C8B-B14F-4D97-AF65-F5344CB8AC3E}">
        <p14:creationId xmlns:p14="http://schemas.microsoft.com/office/powerpoint/2010/main" val="51053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E71C-5177-4538-B6F3-89985F2F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3856D-75BA-4EC9-B477-E2C72E713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418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IT/AV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0B9E-67AA-4D09-B243-46AC89C54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486913"/>
            <a:ext cx="4645152" cy="2644457"/>
          </a:xfrm>
        </p:spPr>
        <p:txBody>
          <a:bodyPr>
            <a:normAutofit fontScale="85000" lnSpcReduction="20000"/>
          </a:bodyPr>
          <a:lstStyle/>
          <a:p>
            <a:r>
              <a:rPr lang="es-PR" dirty="0"/>
              <a:t>PC/Mac/Tablet (</a:t>
            </a:r>
            <a:r>
              <a:rPr lang="es-PR" dirty="0" err="1"/>
              <a:t>phones</a:t>
            </a:r>
            <a:r>
              <a:rPr lang="es-PR" dirty="0"/>
              <a:t> are </a:t>
            </a:r>
            <a:r>
              <a:rPr lang="es-PR" dirty="0" err="1"/>
              <a:t>not</a:t>
            </a:r>
            <a:r>
              <a:rPr lang="es-PR" dirty="0"/>
              <a:t> </a:t>
            </a:r>
            <a:r>
              <a:rPr lang="es-PR" dirty="0" err="1"/>
              <a:t>recomended</a:t>
            </a:r>
            <a:r>
              <a:rPr lang="es-PR" dirty="0"/>
              <a:t>)</a:t>
            </a:r>
          </a:p>
          <a:p>
            <a:r>
              <a:rPr lang="es-PR" dirty="0"/>
              <a:t>Zoom app</a:t>
            </a:r>
            <a:endParaRPr lang="en-US" dirty="0"/>
          </a:p>
          <a:p>
            <a:r>
              <a:rPr lang="es-PR" dirty="0"/>
              <a:t>Webcam</a:t>
            </a:r>
            <a:endParaRPr lang="en-US" dirty="0"/>
          </a:p>
          <a:p>
            <a:r>
              <a:rPr lang="en-US" dirty="0"/>
              <a:t>Headset (highly recommended)</a:t>
            </a:r>
          </a:p>
          <a:p>
            <a:r>
              <a:rPr lang="en-US" dirty="0"/>
              <a:t>Mic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EEE26-CAE6-4B2C-8D79-0ED9FC333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2023004"/>
            <a:ext cx="4645152" cy="418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35964-05D0-4112-AF20-4D70C7AA4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493024"/>
            <a:ext cx="4645152" cy="26373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Staff Paper or Sketch Pad</a:t>
            </a:r>
          </a:p>
          <a:p>
            <a:r>
              <a:rPr lang="en-US" dirty="0"/>
              <a:t>Pencil</a:t>
            </a:r>
          </a:p>
          <a:p>
            <a:r>
              <a:rPr lang="en-US" dirty="0"/>
              <a:t>Piano keyboard or midi controller (optional)</a:t>
            </a:r>
          </a:p>
          <a:p>
            <a:r>
              <a:rPr lang="en-US" dirty="0"/>
              <a:t>Instrument</a:t>
            </a:r>
          </a:p>
          <a:p>
            <a:r>
              <a:rPr lang="en-US" dirty="0"/>
              <a:t>Metronome</a:t>
            </a:r>
          </a:p>
          <a:p>
            <a:r>
              <a:rPr lang="en-US" dirty="0"/>
              <a:t>Toilet Paper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4AC5-C26C-43E6-B21B-B553F412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Tonight’s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09CF-B268-43E0-B3EE-29215AD9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130641"/>
            <a:ext cx="11785600" cy="4397749"/>
          </a:xfrm>
        </p:spPr>
        <p:txBody>
          <a:bodyPr/>
          <a:lstStyle/>
          <a:p>
            <a:r>
              <a:rPr lang="en-US" dirty="0"/>
              <a:t>Music notation rationale</a:t>
            </a:r>
          </a:p>
          <a:p>
            <a:r>
              <a:rPr lang="en-US" dirty="0"/>
              <a:t>Basic music history</a:t>
            </a:r>
          </a:p>
          <a:p>
            <a:r>
              <a:rPr lang="en-US" dirty="0"/>
              <a:t>Notation history and evolution</a:t>
            </a:r>
          </a:p>
          <a:p>
            <a:r>
              <a:rPr lang="en-US" dirty="0"/>
              <a:t>Meet our staff …</a:t>
            </a:r>
          </a:p>
          <a:p>
            <a:r>
              <a:rPr lang="en-US" dirty="0"/>
              <a:t>If your friend jumps off a clef …</a:t>
            </a:r>
          </a:p>
        </p:txBody>
      </p:sp>
    </p:spTree>
    <p:extLst>
      <p:ext uri="{BB962C8B-B14F-4D97-AF65-F5344CB8AC3E}">
        <p14:creationId xmlns:p14="http://schemas.microsoft.com/office/powerpoint/2010/main" val="257816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0203-ED84-46D7-B8EE-EDB060C2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Notation Rationale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B873-96E0-4BAE-89B2-3C54CB02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really necessary?!</a:t>
            </a:r>
          </a:p>
          <a:p>
            <a:r>
              <a:rPr lang="en-US" dirty="0"/>
              <a:t>Ok, but why not words?</a:t>
            </a:r>
          </a:p>
          <a:p>
            <a:r>
              <a:rPr lang="en-US" dirty="0"/>
              <a:t>It seems elitist</a:t>
            </a:r>
          </a:p>
          <a:p>
            <a:r>
              <a:rPr lang="en-US" dirty="0"/>
              <a:t>Is there any math involved?</a:t>
            </a:r>
          </a:p>
          <a:p>
            <a:r>
              <a:rPr lang="en-US" dirty="0"/>
              <a:t>Does reading music make me a better musician or does it hinder my creative self?</a:t>
            </a:r>
          </a:p>
        </p:txBody>
      </p:sp>
    </p:spTree>
    <p:extLst>
      <p:ext uri="{BB962C8B-B14F-4D97-AF65-F5344CB8AC3E}">
        <p14:creationId xmlns:p14="http://schemas.microsoft.com/office/powerpoint/2010/main" val="524276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796D-50B9-49C6-8119-5281FD5B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Historical Eras</a:t>
            </a:r>
            <a:br>
              <a:rPr lang="en-US" dirty="0"/>
            </a:br>
            <a:r>
              <a:rPr lang="en-US" sz="2400" dirty="0"/>
              <a:t>(relative to music notation)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553C-9836-4DA1-838C-B5E4F0B2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192784"/>
            <a:ext cx="11785600" cy="4131816"/>
          </a:xfrm>
        </p:spPr>
        <p:txBody>
          <a:bodyPr/>
          <a:lstStyle/>
          <a:p>
            <a:r>
              <a:rPr lang="en-US" dirty="0"/>
              <a:t>Classical Antiquity</a:t>
            </a:r>
          </a:p>
          <a:p>
            <a:r>
              <a:rPr lang="en-US" dirty="0"/>
              <a:t>Medieval</a:t>
            </a:r>
          </a:p>
          <a:p>
            <a:r>
              <a:rPr lang="en-US" dirty="0"/>
              <a:t>Modern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58E3C-C231-491E-A134-0DAD301FB4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 rot="21086116">
            <a:off x="162808" y="3699984"/>
            <a:ext cx="3933732" cy="3933732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C4A00-54E4-4EB8-8AE9-B573D803C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5000"/>
          </a:blip>
          <a:srcRect l="15465" t="1028" r="18729" b="3963"/>
          <a:stretch/>
        </p:blipFill>
        <p:spPr>
          <a:xfrm>
            <a:off x="3873544" y="1857504"/>
            <a:ext cx="3588062" cy="3412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89D41-B96D-4AE2-8771-5BBAF2979D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9000"/>
          </a:blip>
          <a:srcRect l="25421" r="20533" b="6612"/>
          <a:stretch/>
        </p:blipFill>
        <p:spPr>
          <a:xfrm rot="952701">
            <a:off x="8024756" y="133820"/>
            <a:ext cx="4010240" cy="371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71DE-C9D4-4E6D-AD26-BA1455AB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and the Arts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C17459-280B-4FD1-BB84-A2B148C88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" y="1317818"/>
            <a:ext cx="11472529" cy="45193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F063C-7179-4823-83C3-6259A0112D2B}"/>
              </a:ext>
            </a:extLst>
          </p:cNvPr>
          <p:cNvSpPr txBox="1"/>
          <p:nvPr/>
        </p:nvSpPr>
        <p:spPr>
          <a:xfrm>
            <a:off x="772357" y="6077134"/>
            <a:ext cx="102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Suggested Song: </a:t>
            </a:r>
            <a:r>
              <a:rPr lang="en-US" u="sng" dirty="0"/>
              <a:t>Philosopher’s Song </a:t>
            </a:r>
            <a:r>
              <a:rPr lang="en-US" dirty="0"/>
              <a:t>– Monty Python</a:t>
            </a:r>
          </a:p>
          <a:p>
            <a:r>
              <a:rPr lang="en-US" dirty="0">
                <a:hlinkClick r:id="rId3"/>
              </a:rPr>
              <a:t>https://www.youtube.com/watch?v=PtgKkifJ0Pw</a:t>
            </a:r>
            <a:r>
              <a:rPr lang="en-US" dirty="0"/>
              <a:t> (objectionable language warning!!)</a:t>
            </a:r>
          </a:p>
        </p:txBody>
      </p:sp>
    </p:spTree>
    <p:extLst>
      <p:ext uri="{BB962C8B-B14F-4D97-AF65-F5344CB8AC3E}">
        <p14:creationId xmlns:p14="http://schemas.microsoft.com/office/powerpoint/2010/main" val="3672567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60CA-F9AD-4A2F-BFEF-1E1CFEDE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Music after Classical Antiquity</a:t>
            </a:r>
            <a:br>
              <a:rPr lang="en-US" dirty="0"/>
            </a:br>
            <a:r>
              <a:rPr lang="en-US" sz="1600" dirty="0"/>
              <a:t>(Common Practice Period)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7650AC-9973-4AB9-B71B-4714ADBE0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272" y="1539884"/>
            <a:ext cx="11141476" cy="4576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DE4E5-E294-4708-8071-F38984E7EE08}"/>
              </a:ext>
            </a:extLst>
          </p:cNvPr>
          <p:cNvSpPr txBox="1"/>
          <p:nvPr/>
        </p:nvSpPr>
        <p:spPr>
          <a:xfrm>
            <a:off x="772357" y="6077134"/>
            <a:ext cx="102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Suggested Song: </a:t>
            </a:r>
            <a:r>
              <a:rPr lang="en-US" u="sng" dirty="0"/>
              <a:t>The Decomposing Composers </a:t>
            </a:r>
            <a:r>
              <a:rPr lang="en-US" dirty="0"/>
              <a:t>– Monty Python </a:t>
            </a:r>
          </a:p>
          <a:p>
            <a:r>
              <a:rPr lang="en-US" dirty="0">
                <a:hlinkClick r:id="rId3"/>
              </a:rPr>
              <a:t>https://www.youtube.com/watch?v=yLPQRTdkzrU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05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EFF3-C6E6-41D5-B6CC-1543127B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Antiquity and Music Notation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7FA94-9F80-4802-96E2-61D523B6A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Reliant on oral tradition</a:t>
            </a:r>
          </a:p>
          <a:p>
            <a:r>
              <a:rPr lang="en-US" dirty="0"/>
              <a:t>Mixture of written words and descriptions or instructions</a:t>
            </a:r>
          </a:p>
          <a:p>
            <a:r>
              <a:rPr lang="en-US" dirty="0"/>
              <a:t>Not very portable when written on stone or clay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73C5F-40E0-4904-9DEC-06B9B5C2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65" y="3429000"/>
            <a:ext cx="2647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404620-AFB9-4280-A738-BA9C5539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71" y="2661126"/>
            <a:ext cx="4194627" cy="263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975E5-4D6B-4CFE-83F3-E8F429FD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Notation in the Medieval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34B58-144A-43E4-9EE7-26A8FBB7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Liturgical Music Evolution</a:t>
            </a:r>
          </a:p>
          <a:p>
            <a:pPr lvl="1"/>
            <a:r>
              <a:rPr lang="en-US" dirty="0"/>
              <a:t>Early Medieval  - Plainchant, Greg &amp; Charlie</a:t>
            </a:r>
          </a:p>
          <a:p>
            <a:pPr lvl="1"/>
            <a:r>
              <a:rPr lang="en-US" dirty="0"/>
              <a:t>High  - melismatic organum</a:t>
            </a:r>
          </a:p>
          <a:p>
            <a:pPr lvl="1"/>
            <a:r>
              <a:rPr lang="en-US" dirty="0"/>
              <a:t>Late - </a:t>
            </a:r>
          </a:p>
          <a:p>
            <a:pPr lvl="2"/>
            <a:r>
              <a:rPr lang="en-US" i="1" u="sng" dirty="0"/>
              <a:t>Liber </a:t>
            </a:r>
            <a:r>
              <a:rPr lang="en-US" i="1" u="sng" dirty="0" err="1"/>
              <a:t>Usualis</a:t>
            </a:r>
            <a:r>
              <a:rPr lang="en-US" dirty="0"/>
              <a:t> not medieval, but,,,</a:t>
            </a:r>
            <a:br>
              <a:rPr lang="en-US" dirty="0"/>
            </a:br>
            <a:r>
              <a:rPr lang="en-US" dirty="0"/>
              <a:t>1896–1962 (2</a:t>
            </a:r>
            <a:r>
              <a:rPr lang="en-US" baseline="30000" dirty="0"/>
              <a:t>nd</a:t>
            </a:r>
            <a:r>
              <a:rPr lang="en-US" dirty="0"/>
              <a:t> Vatican)</a:t>
            </a:r>
            <a:br>
              <a:rPr lang="en-US" dirty="0"/>
            </a:br>
            <a:r>
              <a:rPr lang="en-US" dirty="0"/>
              <a:t>from chants dating back to the </a:t>
            </a:r>
            <a:br>
              <a:rPr lang="en-US" dirty="0"/>
            </a:br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century. Notation in neumes. </a:t>
            </a:r>
            <a:endParaRPr lang="en-US" i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B1297-B979-45A6-8EB6-9C4C6155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160" y="451586"/>
            <a:ext cx="3596639" cy="2627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DDCB5B-A214-4E87-A2F2-DEB97F3D7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5050349"/>
            <a:ext cx="5224015" cy="1655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576F39-4B9C-4090-A9AB-1D3F5EEDD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483" y="2266394"/>
            <a:ext cx="3751235" cy="4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8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_STRAN_TXT_Airport_Landing">
  <a:themeElements>
    <a:clrScheme name="">
      <a:dk1>
        <a:srgbClr val="000000"/>
      </a:dk1>
      <a:lt1>
        <a:srgbClr val="DDDDDD"/>
      </a:lt1>
      <a:dk2>
        <a:srgbClr val="FFFFFF"/>
      </a:dk2>
      <a:lt2>
        <a:srgbClr val="DDDDDD"/>
      </a:lt2>
      <a:accent1>
        <a:srgbClr val="BBE0E3"/>
      </a:accent1>
      <a:accent2>
        <a:srgbClr val="3366CC"/>
      </a:accent2>
      <a:accent3>
        <a:srgbClr val="EBEBEB"/>
      </a:accent3>
      <a:accent4>
        <a:srgbClr val="000000"/>
      </a:accent4>
      <a:accent5>
        <a:srgbClr val="DAEDEF"/>
      </a:accent5>
      <a:accent6>
        <a:srgbClr val="2D5CB9"/>
      </a:accent6>
      <a:hlink>
        <a:srgbClr val="009999"/>
      </a:hlink>
      <a:folHlink>
        <a:srgbClr val="99CC00"/>
      </a:folHlink>
    </a:clrScheme>
    <a:fontScheme name="PPP_STRAN_TXT_Airport_L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P_STRAN_TXT_Airport_Lan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5">
        <a:dk1>
          <a:srgbClr val="808080"/>
        </a:dk1>
        <a:lt1>
          <a:srgbClr val="FFFFFF"/>
        </a:lt1>
        <a:dk2>
          <a:srgbClr val="DDDDDD"/>
        </a:dk2>
        <a:lt2>
          <a:srgbClr val="3366CC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6">
        <a:dk1>
          <a:srgbClr val="808080"/>
        </a:dk1>
        <a:lt1>
          <a:srgbClr val="FFFFFF"/>
        </a:lt1>
        <a:dk2>
          <a:srgbClr val="DDDDDD"/>
        </a:dk2>
        <a:lt2>
          <a:srgbClr val="000000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454C5F9-ABAA-4713-8AA0-5B308FAC7A8B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PPP_SARTE_TXT_Music</Template>
  <TotalTime>1077</TotalTime>
  <Words>499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Maestro Wide</vt:lpstr>
      <vt:lpstr>PPP_STRAN_TXT_Airport_Landing</vt:lpstr>
      <vt:lpstr>Gradus ad ACWE</vt:lpstr>
      <vt:lpstr>Student Needs</vt:lpstr>
      <vt:lpstr>Tonight’s Focus</vt:lpstr>
      <vt:lpstr>Music Notation Rationale </vt:lpstr>
      <vt:lpstr>European Historical Eras (relative to music notation)</vt:lpstr>
      <vt:lpstr>Philosophy and the Arts</vt:lpstr>
      <vt:lpstr>Western Music after Classical Antiquity (Common Practice Period)</vt:lpstr>
      <vt:lpstr>Classical Antiquity and Music Notation</vt:lpstr>
      <vt:lpstr>Music Notation in the Medieval Era</vt:lpstr>
      <vt:lpstr>Introducing… the staff!</vt:lpstr>
      <vt:lpstr>Clefs </vt:lpstr>
      <vt:lpstr>Clef mnemonics</vt:lpstr>
      <vt:lpstr>Oops!... Accidentals</vt:lpstr>
      <vt:lpstr>Grand Staff</vt:lpstr>
      <vt:lpstr>Registers and Octave Designations</vt:lpstr>
      <vt:lpstr>One thing before we go … HOMEWORK!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Gradus ad ACWE</dc:title>
  <dc:creator>Robert Laguna</dc:creator>
  <cp:lastModifiedBy>Robert Laguna</cp:lastModifiedBy>
  <cp:revision>46</cp:revision>
  <dcterms:created xsi:type="dcterms:W3CDTF">2020-04-20T15:57:46Z</dcterms:created>
  <dcterms:modified xsi:type="dcterms:W3CDTF">2020-04-22T02:27:50Z</dcterms:modified>
</cp:coreProperties>
</file>