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63" r:id="rId4"/>
    <p:sldId id="262" r:id="rId5"/>
    <p:sldId id="271" r:id="rId6"/>
    <p:sldId id="269" r:id="rId7"/>
    <p:sldId id="274" r:id="rId8"/>
    <p:sldId id="294" r:id="rId9"/>
    <p:sldId id="275" r:id="rId10"/>
    <p:sldId id="273" r:id="rId11"/>
    <p:sldId id="290" r:id="rId12"/>
    <p:sldId id="291" r:id="rId13"/>
    <p:sldId id="288" r:id="rId14"/>
    <p:sldId id="293" r:id="rId15"/>
    <p:sldId id="292" r:id="rId16"/>
    <p:sldId id="289" r:id="rId17"/>
    <p:sldId id="277" r:id="rId18"/>
    <p:sldId id="278" r:id="rId19"/>
    <p:sldId id="279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guna" initials="RL" lastIdx="1" clrIdx="0">
    <p:extLst>
      <p:ext uri="{19B8F6BF-5375-455C-9EA6-DF929625EA0E}">
        <p15:presenceInfo xmlns:p15="http://schemas.microsoft.com/office/powerpoint/2012/main" userId="be1292f8e51b0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0625" autoAdjust="0"/>
  </p:normalViewPr>
  <p:slideViewPr>
    <p:cSldViewPr snapToGrid="0">
      <p:cViewPr varScale="1">
        <p:scale>
          <a:sx n="45" d="100"/>
          <a:sy n="45" d="100"/>
        </p:scale>
        <p:origin x="60" y="3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84E4C9-70CA-4459-90B8-6E0A068686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F6D6A-F18E-48E8-AB8B-0FF0AF9D2C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A434-716B-431C-B542-092E72693C41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7BE12-1855-4285-912E-014BC2B3C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B8FEB-9E10-45C3-9831-E3DA973D9F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00D-12FC-431F-A2D8-DC276C4C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3735-DDBE-4B50-B703-98FA3E6BA17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DD901-C12E-444D-9CBE-B0728B9A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6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BB for piano, go quick!  Frere Jacques</a:t>
            </a:r>
          </a:p>
          <a:p>
            <a:r>
              <a:rPr lang="en-US" dirty="0"/>
              <a:t>Ask them to refer to the article for LOTS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the g scales on the BB piano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#s ascending, bs descending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the files in the chat box!!!!!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err="1"/>
              <a:t>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8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</a:t>
            </a:r>
            <a:r>
              <a:rPr lang="en-US" baseline="0" dirty="0"/>
              <a:t> anatomy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series on Grand Staff</a:t>
            </a:r>
          </a:p>
          <a:p>
            <a:r>
              <a:rPr lang="en-US" dirty="0"/>
              <a:t>For intervals, show on fretboard</a:t>
            </a:r>
            <a:r>
              <a:rPr lang="en-US" baseline="0" dirty="0"/>
              <a:t> and keyboard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 one slide and draw a trumpet’s overtones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03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grand staff to show one natural instrument in c and another in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octave</a:t>
            </a:r>
            <a:r>
              <a:rPr lang="en-US" baseline="0" dirty="0"/>
              <a:t> and 12 half steps on OneNote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DD901-C12E-444D-9CBE-B0728B9ACA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>
            <a:extLst>
              <a:ext uri="{FF2B5EF4-FFF2-40B4-BE49-F238E27FC236}">
                <a16:creationId xmlns:a16="http://schemas.microsoft.com/office/drawing/2014/main" id="{F641EFBC-6EE4-46E0-BE9C-52CE9CD0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F287D19-8381-47E8-BB25-554FD19448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8B9E85-EF51-4E2C-8D14-8E2D8A0913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200" y="1828800"/>
            <a:ext cx="7213600" cy="2895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3CB65BD6-45EF-44FE-BFDC-E37B324801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011FDD81-B368-45A3-9442-F5F0EE88A5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59FBEAFE-6B3E-457C-8292-D3AD60F23C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F778-4725-4390-B0B1-E80F2B3F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10E4A-9B2E-41AD-8365-C7FE03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CEE9-3542-49F6-9BDE-EB076F9D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92709-A212-4D7E-A1C8-4B62071C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4B1A6-46B6-4BCB-835A-507C980C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2F10D-79D0-4696-9B77-D03E54B2C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42400" y="76200"/>
            <a:ext cx="2946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92414-C3CB-4B90-A317-2BE02D853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86360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7CAB-7C51-472F-9440-DE637954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0DED-C2F4-4FC3-BCAA-38EF1328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951D-02E3-4E0C-8C46-C90C37CE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56F2-95DD-4674-9E6E-1D3E37F0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C856-2B00-44F9-B89A-005F3691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BBD5-1F94-475A-8F05-0858C4E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88B0F-E469-4889-AFF0-D05EBFA6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42E0C-54EE-4CE8-98AA-3BA660B6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0F20-8E72-4BB2-898F-F676EB37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F3E7-129B-41F4-8A49-CA8EABDC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4E237-CB42-4097-ACEF-15082B29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9FEEF-093F-40FA-B4F3-C11F7C0E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DE75-B767-4332-B13B-25C9F399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8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B2A9-80DE-4EE4-8AE7-CE35C62D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4BC4-50FB-4262-9678-DC16279C0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00200"/>
            <a:ext cx="5791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A5546-B934-488F-8971-50E806B0A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99A37-6B7A-4C6F-9EFF-D85B83C2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BE9B8-7F35-4956-BB43-4ED3E641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0415A-50CA-4E8D-96EF-4E17360D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360-0C76-4A97-B72B-C1FFEE33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AB8F2-A72D-4170-A23F-E90C66A2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89A69-4333-4277-873E-E96C5762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66E88-579D-4C4E-97AA-0D5ED3507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769C3-D34B-41EE-A3E0-33855F595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C2D7B-8116-407E-87DA-5B3FEB7D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7AEF2-B18B-4488-95AF-F1B664A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60691-49D1-4822-8F6D-5AD254A7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B168-81CD-47AE-AF27-D8E350C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6955D-215E-4568-A4C9-3C2AA68A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4AFE3-6AC4-4241-AD9F-A0C9CB37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4958D-884A-4ECF-8100-B4707D2B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8D613-D1B4-4854-B0C7-120096FC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6488C-02CF-4C6E-9136-E3BD4D8F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8ED93-E6F5-4B44-B309-0605DB94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2915-C2AC-4049-BA03-2FEE3BEF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1152-DAF5-44F1-BCBA-207D104B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966C6-733D-45E9-97FA-0AE4CF58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3251-DA06-4DB3-B815-F64A3B84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7CA1-B392-4FD4-86CD-6A394A4C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7CB7D-F3A2-440B-ABAE-82D84965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7ADC-6F0A-41A2-B3C9-988BE559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83C95-E2AC-4B5D-846A-98815CBAB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3161D-1437-4C57-8E91-F40F6475F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0F26B-33BF-4580-9E69-C6C8F1B5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0D69-7AB5-4AAD-B9C1-E27E6DE7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586AC-49F8-41D6-89C3-CA59A5D5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>
            <a:extLst>
              <a:ext uri="{FF2B5EF4-FFF2-40B4-BE49-F238E27FC236}">
                <a16:creationId xmlns:a16="http://schemas.microsoft.com/office/drawing/2014/main" id="{2DCD6791-EFA8-4B8D-A2FC-399867AA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62575786-6F4F-4A0D-9FE8-5E928C5F5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178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D59DC0-588E-4634-9A43-0091BE81A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00200"/>
            <a:ext cx="1178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5F4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EE26048-5666-4701-B84D-060D6A9483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324600"/>
            <a:ext cx="284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C3FDE66-4AA3-409E-90AE-6ECC6A44F59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0EDD368-28FF-443D-98C2-B89D71BE38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E5C1D1E-1837-46C0-96B4-9352886247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24600"/>
            <a:ext cx="284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BAD3B5-5FEF-4CF1-89E6-2DAF28CB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.stackexchange.com/questions/11274/what-are-the-greek-modes-and-how-do-they-differ-from-modern-mod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A476-52AD-48BF-94B9-B4A8008FA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Gradus ad ACWE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2977E-841C-4E41-A93E-828496B88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/>
              <a:t>Music Theory</a:t>
            </a:r>
            <a:r>
              <a:rPr lang="en-US" dirty="0"/>
              <a:t>, Act II.</a:t>
            </a:r>
          </a:p>
          <a:p>
            <a:r>
              <a:rPr lang="en-US" i="1" dirty="0"/>
              <a:t>Pitch, Pitch, Pitch</a:t>
            </a:r>
          </a:p>
          <a:p>
            <a:r>
              <a:rPr lang="en-US" sz="2000" dirty="0"/>
              <a:t>Tuesday, April 28, 2020</a:t>
            </a:r>
          </a:p>
        </p:txBody>
      </p:sp>
    </p:spTree>
    <p:extLst>
      <p:ext uri="{BB962C8B-B14F-4D97-AF65-F5344CB8AC3E}">
        <p14:creationId xmlns:p14="http://schemas.microsoft.com/office/powerpoint/2010/main" val="23951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328D-D82E-4FA7-8D21-3B2136B6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 Vibrations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8341F-7F80-4823-9E8A-FEB08E263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Physics of Sound</a:t>
            </a:r>
          </a:p>
        </p:txBody>
      </p:sp>
    </p:spTree>
    <p:extLst>
      <p:ext uri="{BB962C8B-B14F-4D97-AF65-F5344CB8AC3E}">
        <p14:creationId xmlns:p14="http://schemas.microsoft.com/office/powerpoint/2010/main" val="25207429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25C5-6941-4FEC-8283-9C434E4F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F423A-70A4-428F-8AE7-2A15956D4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  <a:p>
            <a:r>
              <a:rPr lang="en-US" dirty="0"/>
              <a:t>Overtones</a:t>
            </a:r>
          </a:p>
          <a:p>
            <a:pPr lvl="1"/>
            <a:r>
              <a:rPr lang="en-US" dirty="0"/>
              <a:t>Nodes</a:t>
            </a:r>
          </a:p>
          <a:p>
            <a:pPr lvl="1"/>
            <a:r>
              <a:rPr lang="en-US" dirty="0"/>
              <a:t>Antinodes</a:t>
            </a:r>
          </a:p>
          <a:p>
            <a:pPr lvl="1"/>
            <a:r>
              <a:rPr lang="en-US" dirty="0"/>
              <a:t>Hertz (Hz)</a:t>
            </a:r>
          </a:p>
          <a:p>
            <a:r>
              <a:rPr lang="en-US" dirty="0"/>
              <a:t>Intervals</a:t>
            </a:r>
          </a:p>
          <a:p>
            <a:pPr lvl="1"/>
            <a:r>
              <a:rPr lang="en-US" dirty="0"/>
              <a:t>Whole, half steps</a:t>
            </a:r>
          </a:p>
          <a:p>
            <a:pPr lvl="1"/>
            <a:r>
              <a:rPr lang="en-US" dirty="0"/>
              <a:t>P, M, m</a:t>
            </a:r>
          </a:p>
        </p:txBody>
      </p:sp>
      <p:pic>
        <p:nvPicPr>
          <p:cNvPr id="7" name="Picture 6" descr="A close up of some grass&#10;&#10;Description automatically generated">
            <a:extLst>
              <a:ext uri="{FF2B5EF4-FFF2-40B4-BE49-F238E27FC236}">
                <a16:creationId xmlns:a16="http://schemas.microsoft.com/office/drawing/2014/main" id="{BBEC1BEE-B686-4312-83B9-30E20360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50" y="911188"/>
            <a:ext cx="4163006" cy="397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DB82A9-C496-4921-9D2B-DE6B0AB96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13" y="2062163"/>
            <a:ext cx="1057617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4EC9-A9E6-421E-A000-34ADC4D1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meant by “being in tune”,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6066-047F-4BA0-B351-A02DB6C6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planets align</a:t>
            </a:r>
          </a:p>
          <a:p>
            <a:r>
              <a:rPr lang="en-US" dirty="0"/>
              <a:t>When the nodes align</a:t>
            </a:r>
          </a:p>
          <a:p>
            <a:pPr lvl="1"/>
            <a:r>
              <a:rPr lang="en-US" dirty="0"/>
              <a:t>Strings </a:t>
            </a:r>
          </a:p>
          <a:p>
            <a:pPr lvl="1"/>
            <a:r>
              <a:rPr lang="en-US" dirty="0"/>
              <a:t>Back to </a:t>
            </a:r>
            <a:r>
              <a:rPr lang="en-US" dirty="0" err="1"/>
              <a:t>aerophones</a:t>
            </a:r>
            <a:endParaRPr lang="en-US" dirty="0"/>
          </a:p>
          <a:p>
            <a:r>
              <a:rPr lang="en-US" dirty="0"/>
              <a:t>Sympathetic vibrations</a:t>
            </a:r>
          </a:p>
        </p:txBody>
      </p:sp>
    </p:spTree>
    <p:extLst>
      <p:ext uri="{BB962C8B-B14F-4D97-AF65-F5344CB8AC3E}">
        <p14:creationId xmlns:p14="http://schemas.microsoft.com/office/powerpoint/2010/main" val="340186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20FB-B0FA-4E61-9953-857460C7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5DAB-4BE7-4187-99EC-772EE2BB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overtone</a:t>
            </a:r>
          </a:p>
          <a:p>
            <a:r>
              <a:rPr lang="en-US" dirty="0"/>
              <a:t>Tones and semitones</a:t>
            </a:r>
          </a:p>
          <a:p>
            <a:r>
              <a:rPr lang="en-US" dirty="0"/>
              <a:t>Home base</a:t>
            </a:r>
          </a:p>
        </p:txBody>
      </p:sp>
    </p:spTree>
    <p:extLst>
      <p:ext uri="{BB962C8B-B14F-4D97-AF65-F5344CB8AC3E}">
        <p14:creationId xmlns:p14="http://schemas.microsoft.com/office/powerpoint/2010/main" val="550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668F-2F76-43F5-AAFB-D8FF7EE1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and Equal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5F53-307C-4CC1-BCC5-5337B423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= natural</a:t>
            </a:r>
          </a:p>
          <a:p>
            <a:r>
              <a:rPr lang="en-US" dirty="0"/>
              <a:t>Equal = unnatural, but a compromise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How then?</a:t>
            </a:r>
          </a:p>
          <a:p>
            <a:r>
              <a:rPr lang="en-US" dirty="0"/>
              <a:t>AA=55, A=110, a=220, </a:t>
            </a:r>
            <a:r>
              <a:rPr lang="en-US" b="1" dirty="0">
                <a:solidFill>
                  <a:srgbClr val="FF0000"/>
                </a:solidFill>
              </a:rPr>
              <a:t>a’=440</a:t>
            </a:r>
            <a:r>
              <a:rPr lang="en-US" dirty="0"/>
              <a:t>, a’’=880, a’’’=1760, a’’’=3520 </a:t>
            </a:r>
          </a:p>
          <a:p>
            <a:r>
              <a:rPr lang="en-US" dirty="0"/>
              <a:t>Synthetic tuning</a:t>
            </a:r>
          </a:p>
        </p:txBody>
      </p:sp>
    </p:spTree>
    <p:extLst>
      <p:ext uri="{BB962C8B-B14F-4D97-AF65-F5344CB8AC3E}">
        <p14:creationId xmlns:p14="http://schemas.microsoft.com/office/powerpoint/2010/main" val="350854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759C-174E-4A1F-BED0-C35AC3DD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key not to fret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C4A9-2277-47DD-AEE5-24F88F6FD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Fretboards</a:t>
            </a:r>
          </a:p>
          <a:p>
            <a:r>
              <a:rPr lang="en-US" dirty="0"/>
              <a:t>Keyboards</a:t>
            </a:r>
          </a:p>
          <a:p>
            <a:pPr lvl="1"/>
            <a:r>
              <a:rPr lang="en-US" dirty="0"/>
              <a:t>Make your own template</a:t>
            </a:r>
          </a:p>
          <a:p>
            <a:r>
              <a:rPr lang="en-US" dirty="0" err="1"/>
              <a:t>Enharmonics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4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204E-7A2A-4835-953C-FDE89317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à la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03DA-D3E5-418D-94D2-6DEA645E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28701"/>
            <a:ext cx="11785600" cy="6172211"/>
          </a:xfrm>
        </p:spPr>
        <p:txBody>
          <a:bodyPr/>
          <a:lstStyle/>
          <a:p>
            <a:r>
              <a:rPr lang="en-US" dirty="0" err="1"/>
              <a:t>Aolis</a:t>
            </a:r>
            <a:r>
              <a:rPr lang="en-US" dirty="0"/>
              <a:t>, </a:t>
            </a:r>
            <a:r>
              <a:rPr lang="en-US" dirty="0" err="1"/>
              <a:t>Doria</a:t>
            </a:r>
            <a:r>
              <a:rPr lang="en-US" dirty="0"/>
              <a:t>, Ionia, </a:t>
            </a:r>
            <a:r>
              <a:rPr lang="en-US" dirty="0" err="1"/>
              <a:t>Locria</a:t>
            </a:r>
            <a:r>
              <a:rPr lang="en-US" dirty="0"/>
              <a:t>, Lydia, Phrygia</a:t>
            </a:r>
          </a:p>
          <a:p>
            <a:r>
              <a:rPr lang="en-US" dirty="0"/>
              <a:t>Ionian – W, W, H, W, W, W, H</a:t>
            </a:r>
          </a:p>
          <a:p>
            <a:r>
              <a:rPr lang="en-US" dirty="0"/>
              <a:t>Dorian – W, H, W, W, W, H, W </a:t>
            </a:r>
          </a:p>
          <a:p>
            <a:r>
              <a:rPr lang="en-US" dirty="0"/>
              <a:t>Phrygian – H, W, W, W, H, W, W</a:t>
            </a:r>
          </a:p>
          <a:p>
            <a:r>
              <a:rPr lang="en-US" dirty="0"/>
              <a:t>Lydian – W, W, W, H, W, W, H</a:t>
            </a:r>
          </a:p>
          <a:p>
            <a:r>
              <a:rPr lang="en-US" dirty="0"/>
              <a:t>Mixolydian (Dorian/Lydian mix) – W, W, H, W, W, H, W</a:t>
            </a:r>
          </a:p>
          <a:p>
            <a:r>
              <a:rPr lang="en-US" dirty="0" err="1"/>
              <a:t>Aolian</a:t>
            </a:r>
            <a:r>
              <a:rPr lang="en-US" dirty="0"/>
              <a:t> – W, H, W, W, H, W, W</a:t>
            </a:r>
          </a:p>
          <a:p>
            <a:r>
              <a:rPr lang="en-US" dirty="0"/>
              <a:t>Locrian – H, W, W, H, W, W, W</a:t>
            </a:r>
          </a:p>
          <a:p>
            <a:endParaRPr lang="en-US" dirty="0"/>
          </a:p>
          <a:p>
            <a:r>
              <a:rPr lang="en-US" sz="2000" dirty="0"/>
              <a:t>Please refer to </a:t>
            </a:r>
            <a:r>
              <a:rPr lang="en-US" sz="2000" dirty="0">
                <a:hlinkClick r:id="rId3"/>
              </a:rPr>
              <a:t>https://music.stackexchange.com/questions/11274/what-are-the-greek-modes-and-how-do-they-differ-from-modern-modes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1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2F23-A8D9-41DD-A25B-BFCCC74C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A29B2-45CA-430F-9BD2-FA32766E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popular: Major (Ionian) in C</a:t>
            </a:r>
          </a:p>
          <a:p>
            <a:pPr lvl="1"/>
            <a:r>
              <a:rPr lang="en-US" dirty="0"/>
              <a:t>C, D, E, F, G, A, B, C…</a:t>
            </a:r>
          </a:p>
          <a:p>
            <a:pPr lvl="1"/>
            <a:r>
              <a:rPr lang="en-US" dirty="0"/>
              <a:t> W, W, H, W, W, W, H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popular: Minor (Aeolian) in C</a:t>
            </a:r>
          </a:p>
          <a:p>
            <a:pPr lvl="1"/>
            <a:r>
              <a:rPr lang="en-US" dirty="0"/>
              <a:t>A, B, C, D, E, F, G, A…</a:t>
            </a:r>
          </a:p>
          <a:p>
            <a:pPr lvl="1"/>
            <a:r>
              <a:rPr lang="en-US" dirty="0"/>
              <a:t> W, H, W, W, H, W, W</a:t>
            </a:r>
          </a:p>
        </p:txBody>
      </p:sp>
    </p:spTree>
    <p:extLst>
      <p:ext uri="{BB962C8B-B14F-4D97-AF65-F5344CB8AC3E}">
        <p14:creationId xmlns:p14="http://schemas.microsoft.com/office/powerpoint/2010/main" val="207387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DBF0-E0DC-4543-B14D-C5292C3C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8C6E-10E6-498C-8EAC-7F026467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what if you start on a pitch other than C?</a:t>
            </a:r>
          </a:p>
          <a:p>
            <a:r>
              <a:rPr lang="en-US" dirty="0"/>
              <a:t>How to draw a piano template</a:t>
            </a:r>
          </a:p>
          <a:p>
            <a:r>
              <a:rPr lang="en-US" dirty="0"/>
              <a:t>Here’s a major and minor scale based on the starting pitch G:</a:t>
            </a:r>
          </a:p>
          <a:p>
            <a:pPr lvl="1"/>
            <a:r>
              <a:rPr lang="en-US" dirty="0"/>
              <a:t>Major: G, A, B, C, D, E, F#, G</a:t>
            </a:r>
          </a:p>
          <a:p>
            <a:pPr lvl="1"/>
            <a:r>
              <a:rPr lang="en-US" dirty="0"/>
              <a:t>Minor (relative/pure): g, a, b flat, c, d, e flat, f, g</a:t>
            </a:r>
          </a:p>
          <a:p>
            <a:r>
              <a:rPr lang="en-US" dirty="0"/>
              <a:t>Now you.</a:t>
            </a:r>
          </a:p>
          <a:p>
            <a:pPr lvl="1"/>
            <a:r>
              <a:rPr lang="en-US" dirty="0"/>
              <a:t>Construct 2 major and 2 minor scales using the formula (not by key signature)</a:t>
            </a:r>
          </a:p>
          <a:p>
            <a:pPr lvl="1"/>
            <a:r>
              <a:rPr lang="en-US" dirty="0"/>
              <a:t>Use your keyboard or template</a:t>
            </a:r>
          </a:p>
        </p:txBody>
      </p:sp>
    </p:spTree>
    <p:extLst>
      <p:ext uri="{BB962C8B-B14F-4D97-AF65-F5344CB8AC3E}">
        <p14:creationId xmlns:p14="http://schemas.microsoft.com/office/powerpoint/2010/main" val="384998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BBFE-3440-42C6-B36E-D2040D8B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circus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560F-D52B-42FE-B397-8C8FCA26D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circle of Fifths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7AF75-CAC8-4443-B738-225ABA91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1" y="2137767"/>
            <a:ext cx="8391525" cy="47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4EDB-32C9-48D0-95F1-68F03144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8CF48-EA57-495A-93DD-2258B316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review of clefs and staves</a:t>
            </a:r>
          </a:p>
          <a:p>
            <a:r>
              <a:rPr lang="en-US" dirty="0"/>
              <a:t>Sound</a:t>
            </a:r>
            <a:r>
              <a:rPr lang="en-US" baseline="0" dirty="0"/>
              <a:t> Physics and Overtones</a:t>
            </a:r>
          </a:p>
          <a:p>
            <a:r>
              <a:rPr lang="en-US" baseline="0" dirty="0"/>
              <a:t>Just Intonation vs. Equal Temperament </a:t>
            </a:r>
          </a:p>
          <a:p>
            <a:r>
              <a:rPr lang="en-US" baseline="0" dirty="0" err="1"/>
              <a:t>Enharmonics</a:t>
            </a:r>
            <a:endParaRPr lang="en-US" baseline="0" dirty="0"/>
          </a:p>
          <a:p>
            <a:r>
              <a:rPr lang="en-US" baseline="0" dirty="0"/>
              <a:t>Basic Keyboard and Fretboard</a:t>
            </a:r>
          </a:p>
          <a:p>
            <a:r>
              <a:rPr lang="en-US" baseline="0" dirty="0"/>
              <a:t>Constructing major scales</a:t>
            </a:r>
          </a:p>
          <a:p>
            <a:pPr lvl="1"/>
            <a:r>
              <a:rPr lang="en-US" dirty="0"/>
              <a:t>Circle of 5ths</a:t>
            </a:r>
          </a:p>
          <a:p>
            <a:pPr lvl="1"/>
            <a:r>
              <a:rPr lang="en-US" dirty="0"/>
              <a:t>Order of Sharps and Flats</a:t>
            </a:r>
          </a:p>
        </p:txBody>
      </p:sp>
    </p:spTree>
    <p:extLst>
      <p:ext uri="{BB962C8B-B14F-4D97-AF65-F5344CB8AC3E}">
        <p14:creationId xmlns:p14="http://schemas.microsoft.com/office/powerpoint/2010/main" val="85979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99B9-FCE6-430E-B840-5F297AD7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I take your order?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33FA-7853-4E1D-BAA5-5FEA9B0D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SHARPS:</a:t>
            </a:r>
          </a:p>
          <a:p>
            <a:pPr lvl="1"/>
            <a:r>
              <a:rPr lang="en-US" dirty="0"/>
              <a:t>FCGDAEB</a:t>
            </a:r>
          </a:p>
          <a:p>
            <a:pPr lvl="1"/>
            <a:r>
              <a:rPr lang="en-US" dirty="0"/>
              <a:t>Fat Cats Get Donuts After Eating Breakfast</a:t>
            </a:r>
          </a:p>
          <a:p>
            <a:r>
              <a:rPr lang="en-US" dirty="0"/>
              <a:t>FLATS:</a:t>
            </a:r>
          </a:p>
          <a:p>
            <a:pPr lvl="1"/>
            <a:r>
              <a:rPr lang="en-US" dirty="0"/>
              <a:t>BEADGCF</a:t>
            </a:r>
          </a:p>
          <a:p>
            <a:pPr lvl="1"/>
            <a:r>
              <a:rPr lang="en-US" dirty="0"/>
              <a:t>Breakfast Eating After Donuts Gets Cats Fat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CD8D8-5801-498E-8D6F-A1076DDD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470" y="3124200"/>
            <a:ext cx="367665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CCD82-55DF-48CA-9C92-4321B87A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98" y="781050"/>
            <a:ext cx="2781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94EC-3E63-4289-9794-4C9FBAF2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3B74-3A0D-4CB8-97D1-2C546E758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time</a:t>
            </a:r>
          </a:p>
        </p:txBody>
      </p:sp>
    </p:spTree>
    <p:extLst>
      <p:ext uri="{BB962C8B-B14F-4D97-AF65-F5344CB8AC3E}">
        <p14:creationId xmlns:p14="http://schemas.microsoft.com/office/powerpoint/2010/main" val="115918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A945-1FE7-4F97-A401-88E83949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37EA-25D1-4A26-B765-4C19F704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E406-385A-409D-8A79-6550B0C0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4498B-B901-4A8E-9E43-A9C24302B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54E4-9864-4CDD-A84B-1AA5313C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15D6-73BF-4E2E-B135-9FA21465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8B10-8A97-476E-AF23-F403BDF1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9ECB-ADBB-49E0-A731-69A38D66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997D-624C-492D-9F95-4AB1C9FE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D728-5859-4FF9-8223-365CEEA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D39-64BE-41FD-9A1B-DD4D53AA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AED92-DE87-440D-AD0A-C2E0421E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C89-64BB-4CFD-AA52-129660B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C554-AEFA-44A7-A7FD-05D7470CB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5383F-FC81-4631-97A3-AF7125FE0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014" y="5644502"/>
            <a:ext cx="4791075" cy="619341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F0123DC-14CE-4A01-AE3B-22ABCF109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82" y="4865454"/>
            <a:ext cx="4791075" cy="500798"/>
          </a:xfrm>
          <a:prstGeom prst="rect">
            <a:avLst/>
          </a:prstGeo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FB7A669-C8D1-4456-9967-E6923A2E4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50" y="3636121"/>
            <a:ext cx="4791075" cy="500798"/>
          </a:xfrm>
          <a:prstGeom prst="rect">
            <a:avLst/>
          </a:prstGeo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8AB688D-9FEA-4E83-955C-D1C79779A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50" y="2603788"/>
            <a:ext cx="4791075" cy="500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8BA-3167-4652-86B8-D2A64CF1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18082"/>
            <a:ext cx="11216640" cy="4806518"/>
          </a:xfrm>
        </p:spPr>
        <p:txBody>
          <a:bodyPr/>
          <a:lstStyle/>
          <a:p>
            <a:r>
              <a:rPr lang="en-US" dirty="0"/>
              <a:t>Do is C is </a:t>
            </a:r>
            <a:r>
              <a:rPr lang="en-US" sz="4000" dirty="0">
                <a:latin typeface="Maestro Wide" panose="02000506050000020004" pitchFamily="2" charset="2"/>
              </a:rPr>
              <a:t>B </a:t>
            </a:r>
            <a:r>
              <a:rPr lang="en-US" dirty="0"/>
              <a:t> and depends where you place it (3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lines)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Alto Clef </a:t>
            </a:r>
            <a:r>
              <a:rPr lang="en-US" sz="3600" dirty="0">
                <a:latin typeface="Maestro Wide" panose="02000506050000020004" pitchFamily="2" charset="2"/>
              </a:rPr>
              <a:t>B</a:t>
            </a:r>
            <a:endParaRPr lang="en-US" sz="3600" dirty="0"/>
          </a:p>
          <a:p>
            <a:pPr lvl="1">
              <a:lnSpc>
                <a:spcPct val="150000"/>
              </a:lnSpc>
            </a:pPr>
            <a:r>
              <a:rPr lang="en-US" dirty="0"/>
              <a:t>Tenor Clef </a:t>
            </a:r>
            <a:r>
              <a:rPr lang="en-US" sz="3600" dirty="0">
                <a:latin typeface="Maestro Wide" panose="02000506050000020004" pitchFamily="2" charset="2"/>
              </a:rPr>
              <a:t>B</a:t>
            </a:r>
            <a:endParaRPr lang="en-US" sz="3600" dirty="0"/>
          </a:p>
          <a:p>
            <a:pPr>
              <a:lnSpc>
                <a:spcPct val="200000"/>
              </a:lnSpc>
            </a:pPr>
            <a:r>
              <a:rPr lang="en-US" dirty="0"/>
              <a:t>Fa is F is Bass Clef</a:t>
            </a:r>
            <a:r>
              <a:rPr lang="en-US" sz="4000" dirty="0"/>
              <a:t> </a:t>
            </a:r>
            <a:r>
              <a:rPr lang="en-US" sz="4000" dirty="0">
                <a:latin typeface="Maestro Wide" panose="02000506050000020004" pitchFamily="2" charset="2"/>
              </a:rPr>
              <a:t>?</a:t>
            </a:r>
            <a:endParaRPr lang="en-US" sz="4000" dirty="0"/>
          </a:p>
          <a:p>
            <a:pPr>
              <a:lnSpc>
                <a:spcPct val="200000"/>
              </a:lnSpc>
            </a:pPr>
            <a:r>
              <a:rPr lang="en-US" dirty="0"/>
              <a:t>Sol is G is Treble Clef </a:t>
            </a:r>
            <a:r>
              <a:rPr lang="en-US" dirty="0">
                <a:latin typeface="Maestro Wide" panose="02000506050000020004" pitchFamily="2" charset="2"/>
              </a:rPr>
              <a:t>&amp;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ABFEF-0516-42EF-A115-80EF078B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Clef Review	</a:t>
            </a:r>
          </a:p>
        </p:txBody>
      </p:sp>
    </p:spTree>
    <p:extLst>
      <p:ext uri="{BB962C8B-B14F-4D97-AF65-F5344CB8AC3E}">
        <p14:creationId xmlns:p14="http://schemas.microsoft.com/office/powerpoint/2010/main" val="236508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DB4F-C3F8-45A2-8C54-945DBCFC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Clef mnemonics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5A06-B286-49D4-A87E-4D2CF1F2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 (treble)</a:t>
            </a:r>
          </a:p>
          <a:p>
            <a:pPr lvl="1"/>
            <a:r>
              <a:rPr lang="en-US" dirty="0"/>
              <a:t>Lines – </a:t>
            </a:r>
            <a:r>
              <a:rPr lang="en-US" dirty="0">
                <a:latin typeface="Woodcut" pitchFamily="2" charset="0"/>
              </a:rPr>
              <a:t>E</a:t>
            </a:r>
            <a:r>
              <a:rPr lang="en-US" dirty="0"/>
              <a:t>very </a:t>
            </a:r>
            <a:r>
              <a:rPr lang="en-US" dirty="0">
                <a:latin typeface="Woodcut" pitchFamily="2" charset="0"/>
              </a:rPr>
              <a:t>G</a:t>
            </a:r>
            <a:r>
              <a:rPr lang="en-US" dirty="0"/>
              <a:t>ood </a:t>
            </a:r>
            <a:r>
              <a:rPr lang="en-US" dirty="0">
                <a:latin typeface="Woodcut" pitchFamily="2" charset="0"/>
              </a:rPr>
              <a:t>B</a:t>
            </a:r>
            <a:r>
              <a:rPr lang="en-US" dirty="0"/>
              <a:t>oy </a:t>
            </a:r>
            <a:r>
              <a:rPr lang="en-US" dirty="0">
                <a:latin typeface="Woodcut" pitchFamily="2" charset="0"/>
              </a:rPr>
              <a:t>D</a:t>
            </a:r>
            <a:r>
              <a:rPr lang="en-US" dirty="0"/>
              <a:t>oes </a:t>
            </a:r>
            <a:r>
              <a:rPr lang="en-US" dirty="0">
                <a:latin typeface="Woodcut" pitchFamily="2" charset="0"/>
              </a:rPr>
              <a:t>F</a:t>
            </a:r>
            <a:r>
              <a:rPr lang="en-US" dirty="0"/>
              <a:t>ine</a:t>
            </a:r>
          </a:p>
          <a:p>
            <a:pPr lvl="1"/>
            <a:r>
              <a:rPr lang="en-US" dirty="0"/>
              <a:t>Spaces F-A-C-E </a:t>
            </a:r>
          </a:p>
          <a:p>
            <a:r>
              <a:rPr lang="en-US" dirty="0"/>
              <a:t>F (bass)</a:t>
            </a:r>
          </a:p>
          <a:p>
            <a:pPr lvl="1"/>
            <a:r>
              <a:rPr lang="en-US" dirty="0"/>
              <a:t>Lines – </a:t>
            </a:r>
            <a:r>
              <a:rPr lang="en-US" dirty="0">
                <a:latin typeface="Woodcut" pitchFamily="2" charset="0"/>
              </a:rPr>
              <a:t>G</a:t>
            </a:r>
            <a:r>
              <a:rPr lang="en-US" dirty="0"/>
              <a:t>ood </a:t>
            </a:r>
            <a:r>
              <a:rPr lang="en-US" dirty="0">
                <a:latin typeface="Woodcut" pitchFamily="2" charset="0"/>
              </a:rPr>
              <a:t>B</a:t>
            </a:r>
            <a:r>
              <a:rPr lang="en-US" dirty="0"/>
              <a:t>oys </a:t>
            </a:r>
            <a:r>
              <a:rPr lang="en-US" dirty="0">
                <a:latin typeface="Woodcut" pitchFamily="2" charset="0"/>
              </a:rPr>
              <a:t>D</a:t>
            </a:r>
            <a:r>
              <a:rPr lang="en-US" dirty="0"/>
              <a:t>o </a:t>
            </a:r>
            <a:r>
              <a:rPr lang="en-US" dirty="0">
                <a:latin typeface="Woodcut" pitchFamily="2" charset="0"/>
              </a:rPr>
              <a:t>F</a:t>
            </a:r>
            <a:r>
              <a:rPr lang="en-US" dirty="0"/>
              <a:t>ine </a:t>
            </a:r>
            <a:r>
              <a:rPr lang="en-US" dirty="0">
                <a:latin typeface="Woodcut" pitchFamily="2" charset="0"/>
              </a:rPr>
              <a:t>A</a:t>
            </a:r>
            <a:r>
              <a:rPr lang="en-US" dirty="0"/>
              <a:t>lways</a:t>
            </a:r>
          </a:p>
          <a:p>
            <a:pPr lvl="1"/>
            <a:r>
              <a:rPr lang="en-US" dirty="0"/>
              <a:t>Spaces – </a:t>
            </a:r>
            <a:r>
              <a:rPr lang="en-US" dirty="0">
                <a:latin typeface="Woodcut" pitchFamily="2" charset="0"/>
              </a:rPr>
              <a:t>A</a:t>
            </a:r>
            <a:r>
              <a:rPr lang="en-US" dirty="0"/>
              <a:t>ll </a:t>
            </a:r>
            <a:r>
              <a:rPr lang="en-US" dirty="0">
                <a:latin typeface="Woodcut" pitchFamily="2" charset="0"/>
              </a:rPr>
              <a:t>C</a:t>
            </a:r>
            <a:r>
              <a:rPr lang="en-US" dirty="0"/>
              <a:t>ows </a:t>
            </a:r>
            <a:r>
              <a:rPr lang="en-US" dirty="0">
                <a:latin typeface="Woodcut" pitchFamily="2" charset="0"/>
              </a:rPr>
              <a:t>E</a:t>
            </a:r>
            <a:r>
              <a:rPr lang="en-US" dirty="0"/>
              <a:t>at </a:t>
            </a:r>
            <a:r>
              <a:rPr lang="en-US" dirty="0">
                <a:latin typeface="Woodcut" pitchFamily="2" charset="0"/>
              </a:rPr>
              <a:t>G</a:t>
            </a:r>
            <a:r>
              <a:rPr lang="en-US" dirty="0"/>
              <a:t>rass</a:t>
            </a:r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C2E93B42-7F73-4B3A-8460-676CAF9CBD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94" y="851713"/>
            <a:ext cx="2463396" cy="233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6033E4-2B82-42C4-B578-F3D7BAF8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554" y="4002160"/>
            <a:ext cx="1971675" cy="2314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D882B-FCDB-45FB-9097-CDB1562A3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935" y="2883860"/>
            <a:ext cx="1776069" cy="2275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41CC3-2E96-4679-AE2B-F5DA1778C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310" y="131135"/>
            <a:ext cx="1924050" cy="237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1E6E0-A27C-4587-83BB-31109DD4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516" y="761585"/>
            <a:ext cx="5367589" cy="3593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CF2849-A5BF-471D-BE34-EF11861B0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276" y="4387921"/>
            <a:ext cx="2714625" cy="2314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A079CF-3C1A-407F-90F4-273FB26907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2310" y="5193340"/>
            <a:ext cx="2019300" cy="1533525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8000B3F-2AD4-4384-92B9-AFB929C84E44}"/>
              </a:ext>
            </a:extLst>
          </p:cNvPr>
          <p:cNvSpPr/>
          <p:nvPr/>
        </p:nvSpPr>
        <p:spPr>
          <a:xfrm>
            <a:off x="6517758" y="4136065"/>
            <a:ext cx="1318437" cy="9250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C’est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mois</a:t>
            </a:r>
            <a:r>
              <a:rPr lang="en-US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B5EB3B02-F912-403D-BC42-86B372BAF974}"/>
              </a:ext>
            </a:extLst>
          </p:cNvPr>
          <p:cNvSpPr/>
          <p:nvPr/>
        </p:nvSpPr>
        <p:spPr>
          <a:xfrm>
            <a:off x="7977595" y="3415211"/>
            <a:ext cx="1924050" cy="1414130"/>
          </a:xfrm>
          <a:prstGeom prst="cloud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Always?</a:t>
            </a:r>
          </a:p>
        </p:txBody>
      </p:sp>
    </p:spTree>
    <p:extLst>
      <p:ext uri="{BB962C8B-B14F-4D97-AF65-F5344CB8AC3E}">
        <p14:creationId xmlns:p14="http://schemas.microsoft.com/office/powerpoint/2010/main" val="24566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E96C-F830-4C74-BE1A-DC1C9433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Oops!... Accidentals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8D6F-09A5-47EA-870A-0F6B0BFA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Sharp is #</a:t>
            </a:r>
          </a:p>
          <a:p>
            <a:r>
              <a:rPr lang="en-US" dirty="0"/>
              <a:t>Double sharp is </a:t>
            </a:r>
            <a:r>
              <a:rPr lang="en-US" sz="7200" dirty="0">
                <a:latin typeface="Finale Copyist Text" panose="02000506000000020004" pitchFamily="2" charset="0"/>
              </a:rPr>
              <a:t>Ü</a:t>
            </a:r>
            <a:r>
              <a:rPr lang="en-US" sz="10000" baseline="8000" dirty="0">
                <a:latin typeface="Finale Copyist Text" panose="02000506000000020004" pitchFamily="2" charset="0"/>
                <a:sym typeface="Maestro Wide" panose="02000506050000020004" pitchFamily="2" charset="2"/>
              </a:rPr>
              <a:t></a:t>
            </a:r>
            <a:endParaRPr lang="en-US" sz="10000" baseline="8000" dirty="0"/>
          </a:p>
          <a:p>
            <a:r>
              <a:rPr lang="en-US" dirty="0"/>
              <a:t>Flat is </a:t>
            </a:r>
            <a:r>
              <a:rPr lang="en-US" sz="5400" dirty="0">
                <a:sym typeface="Maestro Wide" panose="02000506050000020004" pitchFamily="2" charset="2"/>
              </a:rPr>
              <a:t></a:t>
            </a:r>
            <a:endParaRPr lang="en-US" sz="5400" dirty="0"/>
          </a:p>
          <a:p>
            <a:r>
              <a:rPr lang="en-US" dirty="0"/>
              <a:t>Double flat is </a:t>
            </a:r>
            <a:r>
              <a:rPr lang="en-US" sz="5400" dirty="0">
                <a:sym typeface="Maestro Wide" panose="02000506050000020004" pitchFamily="2" charset="2"/>
              </a:rPr>
              <a:t>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4007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9D2A-3509-4C8F-8A4F-9098898B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reminder!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D93C-69EF-4BE1-BC82-C0E21182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listen to the song </a:t>
            </a:r>
            <a:r>
              <a:rPr lang="en-US" u="sng" dirty="0"/>
              <a:t>Ida</a:t>
            </a:r>
            <a:r>
              <a:rPr lang="en-US" dirty="0"/>
              <a:t> by the group Axiom of Choice and try to come up with a likely time signature. If that proves too easy, outline the thematic schema by rhythm (A, A, B, A, etc.)</a:t>
            </a:r>
          </a:p>
          <a:p>
            <a:r>
              <a:rPr lang="en-US" dirty="0"/>
              <a:t>Also try the song </a:t>
            </a:r>
            <a:r>
              <a:rPr lang="en-US" u="sng" dirty="0"/>
              <a:t>Money</a:t>
            </a:r>
            <a:r>
              <a:rPr lang="en-US" dirty="0"/>
              <a:t> by Pink Floyd</a:t>
            </a:r>
          </a:p>
          <a:p>
            <a:r>
              <a:rPr lang="en-US" dirty="0"/>
              <a:t>Hint: neither song is in 4/4</a:t>
            </a:r>
          </a:p>
        </p:txBody>
      </p:sp>
    </p:spTree>
    <p:extLst>
      <p:ext uri="{BB962C8B-B14F-4D97-AF65-F5344CB8AC3E}">
        <p14:creationId xmlns:p14="http://schemas.microsoft.com/office/powerpoint/2010/main" val="51053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CBED-2558-4459-8180-62C155CB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Q: If music is sound, does that mean that sound is music?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33835-896A-481B-8264-E728EB651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I know it when I hear it.</a:t>
            </a:r>
          </a:p>
        </p:txBody>
      </p:sp>
    </p:spTree>
    <p:extLst>
      <p:ext uri="{BB962C8B-B14F-4D97-AF65-F5344CB8AC3E}">
        <p14:creationId xmlns:p14="http://schemas.microsoft.com/office/powerpoint/2010/main" val="146179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94F1-5E17-4D9E-8A52-D1067592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</a:t>
            </a:r>
            <a:r>
              <a:rPr lang="en-US" baseline="0" dirty="0">
                <a:solidFill>
                  <a:schemeClr val="tx1"/>
                </a:solidFill>
              </a:rPr>
              <a:t> do we hear?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4569D-0352-4A1E-9C2C-A8355B83D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Eh?</a:t>
            </a:r>
          </a:p>
        </p:txBody>
      </p:sp>
    </p:spTree>
    <p:extLst>
      <p:ext uri="{BB962C8B-B14F-4D97-AF65-F5344CB8AC3E}">
        <p14:creationId xmlns:p14="http://schemas.microsoft.com/office/powerpoint/2010/main" val="249791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F012-489A-4CEC-B859-C46C9777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Noisemakers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4496-8AF6-437B-AB5E-0799EDC2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81705"/>
            <a:ext cx="11785600" cy="5283481"/>
          </a:xfrm>
        </p:spPr>
        <p:txBody>
          <a:bodyPr/>
          <a:lstStyle/>
          <a:p>
            <a:r>
              <a:rPr lang="en-US" dirty="0"/>
              <a:t>Living beings, nature</a:t>
            </a:r>
          </a:p>
          <a:p>
            <a:r>
              <a:rPr lang="en-US" dirty="0"/>
              <a:t>Noise Tools (Instruments)</a:t>
            </a:r>
          </a:p>
          <a:p>
            <a:pPr lvl="1"/>
            <a:r>
              <a:rPr lang="en-US" dirty="0"/>
              <a:t>Air-vibrating</a:t>
            </a:r>
          </a:p>
          <a:p>
            <a:pPr lvl="2"/>
            <a:r>
              <a:rPr lang="en-US" dirty="0"/>
              <a:t>Chordophones (plucked, bowed, or struck strings)</a:t>
            </a:r>
          </a:p>
          <a:p>
            <a:pPr lvl="2"/>
            <a:r>
              <a:rPr lang="en-US" dirty="0"/>
              <a:t>Membranophones (drums)</a:t>
            </a:r>
          </a:p>
          <a:p>
            <a:pPr lvl="2"/>
            <a:r>
              <a:rPr lang="en-US" dirty="0" err="1"/>
              <a:t>Aerophones</a:t>
            </a:r>
            <a:r>
              <a:rPr lang="en-US" dirty="0"/>
              <a:t> (winds)</a:t>
            </a:r>
          </a:p>
          <a:p>
            <a:pPr lvl="1"/>
            <a:r>
              <a:rPr lang="en-US" dirty="0"/>
              <a:t>Non air-vibrating</a:t>
            </a:r>
          </a:p>
          <a:p>
            <a:pPr lvl="2"/>
            <a:r>
              <a:rPr lang="en-US" dirty="0"/>
              <a:t>Ideophones (concussion, percussion, rattles, etc.)</a:t>
            </a:r>
          </a:p>
          <a:p>
            <a:r>
              <a:rPr lang="en-US" dirty="0" err="1"/>
              <a:t>Musica</a:t>
            </a:r>
            <a:r>
              <a:rPr lang="en-US" dirty="0"/>
              <a:t> universalis</a:t>
            </a:r>
          </a:p>
          <a:p>
            <a:pPr lvl="1"/>
            <a:r>
              <a:rPr lang="en-US" dirty="0"/>
              <a:t>Plato - </a:t>
            </a:r>
            <a:r>
              <a:rPr lang="en-US" sz="1600" i="1" dirty="0"/>
              <a:t>astronomy and music as "twinned" studies of sensual recognition: astronomy for the eyes, music for the ears, and both requiring knowledge of numerical proportions</a:t>
            </a:r>
          </a:p>
          <a:p>
            <a:pPr lvl="1"/>
            <a:r>
              <a:rPr lang="en-US" dirty="0"/>
              <a:t>Music of the Spheres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2D13D-02BF-4E3A-9E46-EC6428DE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411" y="192798"/>
            <a:ext cx="3239727" cy="50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PP_STRAN_TXT_Airport_Landing">
  <a:themeElements>
    <a:clrScheme name="">
      <a:dk1>
        <a:srgbClr val="000000"/>
      </a:dk1>
      <a:lt1>
        <a:srgbClr val="DDDDDD"/>
      </a:lt1>
      <a:dk2>
        <a:srgbClr val="FFFFFF"/>
      </a:dk2>
      <a:lt2>
        <a:srgbClr val="DDDDDD"/>
      </a:lt2>
      <a:accent1>
        <a:srgbClr val="BBE0E3"/>
      </a:accent1>
      <a:accent2>
        <a:srgbClr val="3366CC"/>
      </a:accent2>
      <a:accent3>
        <a:srgbClr val="EBEBEB"/>
      </a:accent3>
      <a:accent4>
        <a:srgbClr val="000000"/>
      </a:accent4>
      <a:accent5>
        <a:srgbClr val="DAEDEF"/>
      </a:accent5>
      <a:accent6>
        <a:srgbClr val="2D5CB9"/>
      </a:accent6>
      <a:hlink>
        <a:srgbClr val="009999"/>
      </a:hlink>
      <a:folHlink>
        <a:srgbClr val="99CC00"/>
      </a:folHlink>
    </a:clrScheme>
    <a:fontScheme name="PPP_STRAN_TXT_Airport_L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P_STRAN_TXT_Airport_Lan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5">
        <a:dk1>
          <a:srgbClr val="808080"/>
        </a:dk1>
        <a:lt1>
          <a:srgbClr val="FFFFFF"/>
        </a:lt1>
        <a:dk2>
          <a:srgbClr val="DDDDDD"/>
        </a:dk2>
        <a:lt2>
          <a:srgbClr val="3366CC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6">
        <a:dk1>
          <a:srgbClr val="808080"/>
        </a:dk1>
        <a:lt1>
          <a:srgbClr val="FFFFFF"/>
        </a:lt1>
        <a:dk2>
          <a:srgbClr val="DDDDDD"/>
        </a:dk2>
        <a:lt2>
          <a:srgbClr val="000000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454C5F9-ABAA-4713-8AA0-5B308FAC7A8B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PPP_SARTE_TXT_Music</Template>
  <TotalTime>3643</TotalTime>
  <Words>905</Words>
  <Application>Microsoft Office PowerPoint</Application>
  <PresentationFormat>Widescreen</PresentationFormat>
  <Paragraphs>148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Finale Copyist Text</vt:lpstr>
      <vt:lpstr>Maestro Wide</vt:lpstr>
      <vt:lpstr>Woodcut</vt:lpstr>
      <vt:lpstr>PPP_STRAN_TXT_Airport_Landing</vt:lpstr>
      <vt:lpstr>Gradus ad ACWE</vt:lpstr>
      <vt:lpstr>Tonight’s Show</vt:lpstr>
      <vt:lpstr>Clef Review </vt:lpstr>
      <vt:lpstr>Clef mnemonics</vt:lpstr>
      <vt:lpstr>Oops!... Accidentals</vt:lpstr>
      <vt:lpstr>HOMEWORK reminder!</vt:lpstr>
      <vt:lpstr>Q: If music is sound, does that mean that sound is music?</vt:lpstr>
      <vt:lpstr>How do we hear?</vt:lpstr>
      <vt:lpstr>Noisemakers </vt:lpstr>
      <vt:lpstr>Good Vibrations</vt:lpstr>
      <vt:lpstr>Wavering</vt:lpstr>
      <vt:lpstr>What is meant by “being in tune”, then?</vt:lpstr>
      <vt:lpstr>Octave</vt:lpstr>
      <vt:lpstr>Just and Equal</vt:lpstr>
      <vt:lpstr>It is key not to fret</vt:lpstr>
      <vt:lpstr>Home à la mode</vt:lpstr>
      <vt:lpstr>Formulas</vt:lpstr>
      <vt:lpstr>Your turn</vt:lpstr>
      <vt:lpstr>Circle circus</vt:lpstr>
      <vt:lpstr>May I take your order? 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Gradus ad ACWE</dc:title>
  <dc:creator>Robert Laguna</dc:creator>
  <cp:lastModifiedBy>Robert Laguna</cp:lastModifiedBy>
  <cp:revision>114</cp:revision>
  <dcterms:created xsi:type="dcterms:W3CDTF">2020-04-20T15:57:46Z</dcterms:created>
  <dcterms:modified xsi:type="dcterms:W3CDTF">2020-04-29T00:22:44Z</dcterms:modified>
</cp:coreProperties>
</file>