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sldIdLst>
    <p:sldId id="292" r:id="rId5"/>
    <p:sldId id="310" r:id="rId6"/>
    <p:sldId id="311" r:id="rId7"/>
    <p:sldId id="312" r:id="rId8"/>
    <p:sldId id="313" r:id="rId9"/>
    <p:sldId id="314" r:id="rId10"/>
    <p:sldId id="315" r:id="rId11"/>
    <p:sldId id="31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5" autoAdjust="0"/>
    <p:restoredTop sz="94619" autoAdjust="0"/>
  </p:normalViewPr>
  <p:slideViewPr>
    <p:cSldViewPr snapToGrid="0">
      <p:cViewPr varScale="1">
        <p:scale>
          <a:sx n="35" d="100"/>
          <a:sy n="35" d="100"/>
        </p:scale>
        <p:origin x="64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5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31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05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5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47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700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6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53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086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40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5EDdlZDEuw" TargetMode="External"/><Relationship Id="rId2" Type="http://schemas.openxmlformats.org/officeDocument/2006/relationships/hyperlink" Target="https://youtu.be/F5vqAU_EqG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BA1780-A246-4C7F-9267-727EF2F4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46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7398C-75E5-4CB0-BA4F-D7D5CF249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Holy </a:t>
            </a:r>
            <a:r>
              <a:rPr lang="en-US" sz="4400" dirty="0" err="1">
                <a:solidFill>
                  <a:schemeClr val="tx1"/>
                </a:solidFill>
              </a:rPr>
              <a:t>Batchord</a:t>
            </a:r>
            <a:r>
              <a:rPr lang="en-US" sz="4400" dirty="0">
                <a:solidFill>
                  <a:schemeClr val="tx1"/>
                </a:solidFill>
              </a:rPr>
              <a:t>, Batman!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BFB45-FC34-495C-9C68-F9641246C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5596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Gradus ad ACWE Lesson 6</a:t>
            </a:r>
          </a:p>
        </p:txBody>
      </p:sp>
      <p:pic>
        <p:nvPicPr>
          <p:cNvPr id="5" name="Batman 1966 Television Series HD - Theme Song Opening &amp; Closing Credits in 1080p High Definition VDownloader">
            <a:hlinkClick r:id="" action="ppaction://media"/>
            <a:extLst>
              <a:ext uri="{FF2B5EF4-FFF2-40B4-BE49-F238E27FC236}">
                <a16:creationId xmlns:a16="http://schemas.microsoft.com/office/drawing/2014/main" id="{C8DF2516-E16A-4D3E-9114-39FE6CCA4E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6646" y="3396316"/>
            <a:ext cx="4333253" cy="324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82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3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ADCE3-091B-4E82-8CC3-8C6FC1A93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Tonight’s Menu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D620E-12BD-408C-B777-D6075B3F5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 lessons 4/5</a:t>
            </a:r>
          </a:p>
          <a:p>
            <a:r>
              <a:rPr lang="en-US" dirty="0"/>
              <a:t>Check homework</a:t>
            </a:r>
          </a:p>
          <a:p>
            <a:r>
              <a:rPr lang="en-US" dirty="0"/>
              <a:t>Review intervals</a:t>
            </a:r>
          </a:p>
          <a:p>
            <a:r>
              <a:rPr lang="en-US" dirty="0"/>
              <a:t>Intro to polyphony</a:t>
            </a:r>
          </a:p>
          <a:p>
            <a:r>
              <a:rPr lang="en-US" dirty="0"/>
              <a:t>Intro to chords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96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8253E-E373-44AF-A377-61A9407A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Rhythm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5461A-7678-4CCF-B349-5EA9A9C0D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Counting in simple time signatures</a:t>
            </a:r>
          </a:p>
          <a:p>
            <a:r>
              <a:rPr lang="en-US" dirty="0"/>
              <a:t>Counting in compound time signatures – </a:t>
            </a:r>
            <a:r>
              <a:rPr lang="en-US" dirty="0" err="1"/>
              <a:t>tuplets</a:t>
            </a:r>
            <a:endParaRPr lang="en-US" dirty="0"/>
          </a:p>
          <a:p>
            <a:r>
              <a:rPr lang="en-US" dirty="0"/>
              <a:t>Check homework – group time</a:t>
            </a:r>
          </a:p>
        </p:txBody>
      </p:sp>
    </p:spTree>
    <p:extLst>
      <p:ext uri="{BB962C8B-B14F-4D97-AF65-F5344CB8AC3E}">
        <p14:creationId xmlns:p14="http://schemas.microsoft.com/office/powerpoint/2010/main" val="301917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FE4F3-6702-4387-83EC-D814D43E0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intervals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8215-7FB1-4785-8D62-75DD68B06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Consonant vs Dissonant</a:t>
            </a:r>
          </a:p>
          <a:p>
            <a:pPr lvl="1"/>
            <a:r>
              <a:rPr lang="en-US" dirty="0"/>
              <a:t>PP, P5, P4</a:t>
            </a:r>
          </a:p>
          <a:p>
            <a:pPr lvl="1"/>
            <a:r>
              <a:rPr lang="en-US" dirty="0"/>
              <a:t>Major  and minor 3, 6</a:t>
            </a:r>
          </a:p>
          <a:p>
            <a:pPr lvl="1"/>
            <a:r>
              <a:rPr lang="en-US" dirty="0"/>
              <a:t>All others are considered dissonant</a:t>
            </a:r>
          </a:p>
          <a:p>
            <a:r>
              <a:rPr lang="en-US" dirty="0"/>
              <a:t>Perfect</a:t>
            </a:r>
          </a:p>
          <a:p>
            <a:r>
              <a:rPr lang="en-US" dirty="0"/>
              <a:t>Tritone </a:t>
            </a:r>
          </a:p>
          <a:p>
            <a:r>
              <a:rPr lang="en-US" dirty="0"/>
              <a:t>Major</a:t>
            </a:r>
          </a:p>
          <a:p>
            <a:r>
              <a:rPr lang="en-US" dirty="0"/>
              <a:t>Minor</a:t>
            </a:r>
          </a:p>
          <a:p>
            <a:r>
              <a:rPr lang="en-US" dirty="0"/>
              <a:t>Diminished</a:t>
            </a:r>
          </a:p>
          <a:p>
            <a:r>
              <a:rPr lang="en-US" dirty="0"/>
              <a:t>Augmented</a:t>
            </a:r>
          </a:p>
        </p:txBody>
      </p:sp>
    </p:spTree>
    <p:extLst>
      <p:ext uri="{BB962C8B-B14F-4D97-AF65-F5344CB8AC3E}">
        <p14:creationId xmlns:p14="http://schemas.microsoft.com/office/powerpoint/2010/main" val="208273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B5B04-492C-42EA-B222-15D377693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Polyphony (many phonies?)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84409-8D9D-4E95-AA1E-02A6937B1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Early polyphony</a:t>
            </a:r>
          </a:p>
          <a:p>
            <a:pPr lvl="1"/>
            <a:r>
              <a:rPr lang="en-US" dirty="0"/>
              <a:t>Organum </a:t>
            </a:r>
          </a:p>
          <a:p>
            <a:pPr lvl="1"/>
            <a:r>
              <a:rPr lang="en-US" dirty="0">
                <a:hlinkClick r:id="rId2"/>
              </a:rPr>
              <a:t>https://youtu.be/F5vqAU_EqG4</a:t>
            </a:r>
            <a:r>
              <a:rPr lang="en-US" dirty="0"/>
              <a:t> </a:t>
            </a:r>
          </a:p>
          <a:p>
            <a:r>
              <a:rPr lang="en-US" dirty="0"/>
              <a:t>Counterpoint</a:t>
            </a:r>
          </a:p>
          <a:p>
            <a:pPr lvl="1"/>
            <a:r>
              <a:rPr lang="en-US" dirty="0"/>
              <a:t>Canons, rounds, fugues</a:t>
            </a:r>
          </a:p>
          <a:p>
            <a:pPr lvl="1"/>
            <a:r>
              <a:rPr lang="en-US" dirty="0"/>
              <a:t>Vertical AND  horizontal</a:t>
            </a:r>
          </a:p>
          <a:p>
            <a:r>
              <a:rPr lang="en-US" dirty="0"/>
              <a:t>Figured Bass</a:t>
            </a:r>
          </a:p>
          <a:p>
            <a:r>
              <a:rPr lang="en-US" dirty="0"/>
              <a:t>Evolution. Is it progress?</a:t>
            </a:r>
          </a:p>
          <a:p>
            <a:pPr lvl="1"/>
            <a:r>
              <a:rPr lang="en-US" dirty="0"/>
              <a:t>La Folia de la </a:t>
            </a:r>
            <a:r>
              <a:rPr lang="en-US" dirty="0" err="1"/>
              <a:t>Spagna</a:t>
            </a:r>
            <a:endParaRPr lang="en-US" dirty="0"/>
          </a:p>
          <a:p>
            <a:pPr lvl="1"/>
            <a:r>
              <a:rPr lang="en-US" dirty="0"/>
              <a:t>Example: Later La Folia (1 part – Finale)</a:t>
            </a:r>
          </a:p>
          <a:p>
            <a:pPr lvl="1"/>
            <a:r>
              <a:rPr lang="en-US" dirty="0"/>
              <a:t>Salieri’s turn: </a:t>
            </a:r>
            <a:r>
              <a:rPr lang="en-US" dirty="0">
                <a:hlinkClick r:id="rId3"/>
              </a:rPr>
              <a:t>https://www.youtube.com/watch?v=d5EDdlZDEuw</a:t>
            </a:r>
            <a:r>
              <a:rPr lang="en-US" dirty="0"/>
              <a:t> </a:t>
            </a:r>
          </a:p>
          <a:p>
            <a:r>
              <a:rPr lang="en-US" dirty="0"/>
              <a:t>Chordal modern notation in jazz,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239A26-956A-444F-8904-BF69461F3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163" y="2103120"/>
            <a:ext cx="4572000" cy="304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8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974A7-FBE0-4376-BA91-3EE4029E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4CE62-F190-46A2-B0B9-6397D1853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Root position</a:t>
            </a:r>
          </a:p>
          <a:p>
            <a:r>
              <a:rPr lang="en-US" dirty="0"/>
              <a:t>Inversions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91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C8F30-DBF9-44BC-8141-6DCA089AE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Tetrads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62D65-BE6E-4167-B120-7383E2DD6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7ths</a:t>
            </a:r>
          </a:p>
          <a:p>
            <a:r>
              <a:rPr lang="en-US" dirty="0"/>
              <a:t>9ths</a:t>
            </a:r>
          </a:p>
          <a:p>
            <a:r>
              <a:rPr lang="en-US" dirty="0"/>
              <a:t>Half-diminished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254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32D78-011B-4567-B7CC-A64C6B108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Passing tones in the neighborhood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638CB-0234-4086-B9F5-4443046FC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Passing tones</a:t>
            </a:r>
          </a:p>
          <a:p>
            <a:r>
              <a:rPr lang="en-US" dirty="0" err="1"/>
              <a:t>Apoggiaturas</a:t>
            </a:r>
            <a:endParaRPr lang="en-US" dirty="0"/>
          </a:p>
          <a:p>
            <a:r>
              <a:rPr lang="en-US" dirty="0"/>
              <a:t>Neighbors</a:t>
            </a:r>
          </a:p>
          <a:p>
            <a:r>
              <a:rPr lang="en-US" dirty="0"/>
              <a:t>Anticipations</a:t>
            </a:r>
          </a:p>
          <a:p>
            <a:r>
              <a:rPr lang="en-US" dirty="0"/>
              <a:t>Suspensions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3474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Sagona Extra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agona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Override1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2713E1-6312-427E-BFCB-C5A5DA3013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F3B215-496E-4790-A364-7C1C46DEC77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50DB95DD-0319-4EE5-8C5C-9CEDF75E02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{E340F1E7-D743-4202-BE33-195CFF6F7F38}tf78829772</Template>
  <TotalTime>0</TotalTime>
  <Words>165</Words>
  <Application>Microsoft Office PowerPoint</Application>
  <PresentationFormat>Widescreen</PresentationFormat>
  <Paragraphs>49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Garamond</vt:lpstr>
      <vt:lpstr>Sagona Book</vt:lpstr>
      <vt:lpstr>Sagona ExtraLight</vt:lpstr>
      <vt:lpstr>SavonVTI</vt:lpstr>
      <vt:lpstr>Holy Batchord, Batman!</vt:lpstr>
      <vt:lpstr>Tonight’s Menu</vt:lpstr>
      <vt:lpstr>Rhythm Review</vt:lpstr>
      <vt:lpstr>Back to intervals</vt:lpstr>
      <vt:lpstr>Polyphony (many phonies?)</vt:lpstr>
      <vt:lpstr>Triads </vt:lpstr>
      <vt:lpstr>Tetrads </vt:lpstr>
      <vt:lpstr>Passing tones in the neighborhood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2020-05-26T18:35:49Z</dcterms:created>
  <dcterms:modified xsi:type="dcterms:W3CDTF">2020-05-27T02:46:40Z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